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Merriweather Light"/>
      <p:regular r:id="rId22"/>
      <p:bold r:id="rId23"/>
      <p:italic r:id="rId24"/>
      <p:boldItalic r:id="rId25"/>
    </p:embeddedFont>
    <p:embeddedFont>
      <p:font typeface="Merriweather SemiBold"/>
      <p:regular r:id="rId26"/>
      <p:bold r:id="rId27"/>
      <p:italic r:id="rId28"/>
      <p:boldItalic r:id="rId29"/>
    </p:embeddedFont>
    <p:embeddedFont>
      <p:font typeface="Merriweather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MerriweatherLight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MerriweatherLight-italic.fntdata"/><Relationship Id="rId23" Type="http://schemas.openxmlformats.org/officeDocument/2006/relationships/font" Target="fonts/Merriweather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SemiBold-regular.fntdata"/><Relationship Id="rId25" Type="http://schemas.openxmlformats.org/officeDocument/2006/relationships/font" Target="fonts/MerriweatherLight-boldItalic.fntdata"/><Relationship Id="rId28" Type="http://schemas.openxmlformats.org/officeDocument/2006/relationships/font" Target="fonts/MerriweatherSemiBold-italic.fntdata"/><Relationship Id="rId27" Type="http://schemas.openxmlformats.org/officeDocument/2006/relationships/font" Target="fonts/Merriweather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erriweather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bold.fntdata"/><Relationship Id="rId30" Type="http://schemas.openxmlformats.org/officeDocument/2006/relationships/font" Target="fonts/Merriweather-regular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789a64ae0_0_2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789a64ae0_0_2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78eadae3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78eadae3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78eadae3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978eadae3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789a64ae0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789a64ae0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789a64ae0_0_2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9789a64ae0_0_2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9789a64ae0_0_2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9789a64ae0_0_2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789a64ae0_0_2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9789a64ae0_0_2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789a64ae0_0_2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789a64ae0_0_2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78eadae3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78eadae3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789a64ae0_0_2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789a64ae0_0_2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978eadae3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978eadae3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/>
              <a:t>Nature’s </a:t>
            </a:r>
            <a:r>
              <a:rPr b="1" lang="en" sz="3900"/>
              <a:t>Algorithms</a:t>
            </a:r>
            <a:endParaRPr b="1" sz="3900"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50"/>
            <a:ext cx="58011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Merriweather SemiBold"/>
                <a:ea typeface="Merriweather SemiBold"/>
                <a:cs typeface="Merriweather SemiBold"/>
                <a:sym typeface="Merriweather SemiBold"/>
              </a:rPr>
              <a:t>Using Biology to Solve Complex Problems</a:t>
            </a:r>
            <a:endParaRPr sz="190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Simulated Slime Mold Result</a:t>
            </a:r>
            <a:endParaRPr/>
          </a:p>
        </p:txBody>
      </p:sp>
      <p:pic>
        <p:nvPicPr>
          <p:cNvPr id="137" name="Google Shape;137;p22" title="SlimeMoldSimulation_Tokyo (1).gif"/>
          <p:cNvPicPr preferRelativeResize="0"/>
          <p:nvPr/>
        </p:nvPicPr>
        <p:blipFill rotWithShape="1">
          <a:blip r:embed="rId3">
            <a:alphaModFix/>
          </a:blip>
          <a:srcRect b="0" l="0" r="0" t="4562"/>
          <a:stretch/>
        </p:blipFill>
        <p:spPr>
          <a:xfrm>
            <a:off x="471675" y="1268075"/>
            <a:ext cx="3871075" cy="38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 title="SlimeMoldFinal.jpg"/>
          <p:cNvPicPr preferRelativeResize="0"/>
          <p:nvPr/>
        </p:nvPicPr>
        <p:blipFill rotWithShape="1">
          <a:blip r:embed="rId4">
            <a:alphaModFix/>
          </a:blip>
          <a:srcRect b="0" l="0" r="54541" t="4671"/>
          <a:stretch/>
        </p:blipFill>
        <p:spPr>
          <a:xfrm>
            <a:off x="4804238" y="1268075"/>
            <a:ext cx="3868137" cy="387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</a:t>
            </a:r>
            <a:endParaRPr/>
          </a:p>
        </p:txBody>
      </p:sp>
      <p:grpSp>
        <p:nvGrpSpPr>
          <p:cNvPr id="144" name="Google Shape;144;p23"/>
          <p:cNvGrpSpPr/>
          <p:nvPr/>
        </p:nvGrpSpPr>
        <p:grpSpPr>
          <a:xfrm>
            <a:off x="6191822" y="1484280"/>
            <a:ext cx="2891990" cy="2688104"/>
            <a:chOff x="655196" y="1537600"/>
            <a:chExt cx="3140054" cy="2918679"/>
          </a:xfrm>
        </p:grpSpPr>
        <p:sp>
          <p:nvSpPr>
            <p:cNvPr id="145" name="Google Shape;145;p23"/>
            <p:cNvSpPr/>
            <p:nvPr/>
          </p:nvSpPr>
          <p:spPr>
            <a:xfrm>
              <a:off x="1180395" y="153760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737836" y="1553023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55196" y="167916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1381816" y="167916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1965577" y="1696173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2631637" y="2163141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1295166" y="2030511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1617835" y="2391761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3082584" y="1607027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2267005" y="2635803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2855904" y="2777115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3167005" y="2524865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1879873" y="3007491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1690667" y="2635803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1169774" y="3004765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2275687" y="2968597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1201590" y="369635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2724241" y="2915048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3012165" y="3157147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3732250" y="2877884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3437564" y="2845572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2126168" y="439328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2174898" y="3620179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2512987" y="3157147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2434383" y="336261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2871489" y="4033812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2890628" y="3575783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1308199" y="3696350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1580698" y="3791031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1745166" y="3854077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705120" y="3486085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885686" y="3847335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1219922" y="3228536"/>
              <a:ext cx="63000" cy="63000"/>
            </a:xfrm>
            <a:prstGeom prst="ellipse">
              <a:avLst/>
            </a:prstGeom>
            <a:solidFill>
              <a:srgbClr val="000000"/>
            </a:solidFill>
            <a:ln cap="flat" cmpd="sng" w="79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5950" lIns="75950" spcFirstLastPara="1" rIns="75950" wrap="square" tIns="75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6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78" name="Google Shape;178;p23"/>
            <p:cNvCxnSpPr>
              <a:stCxn id="147" idx="3"/>
              <a:endCxn id="146" idx="7"/>
            </p:cNvCxnSpPr>
            <p:nvPr/>
          </p:nvCxnSpPr>
          <p:spPr>
            <a:xfrm flipH="1" rot="10800000">
              <a:off x="664422" y="1562234"/>
              <a:ext cx="127200" cy="170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9" name="Google Shape;179;p23"/>
            <p:cNvCxnSpPr>
              <a:stCxn id="146" idx="6"/>
              <a:endCxn id="145" idx="6"/>
            </p:cNvCxnSpPr>
            <p:nvPr/>
          </p:nvCxnSpPr>
          <p:spPr>
            <a:xfrm flipH="1" rot="10800000">
              <a:off x="800836" y="1569223"/>
              <a:ext cx="442500" cy="15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" name="Google Shape;180;p23"/>
            <p:cNvCxnSpPr>
              <a:endCxn id="148" idx="5"/>
            </p:cNvCxnSpPr>
            <p:nvPr/>
          </p:nvCxnSpPr>
          <p:spPr>
            <a:xfrm>
              <a:off x="1219890" y="1569434"/>
              <a:ext cx="215700" cy="1635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" name="Google Shape;181;p23"/>
            <p:cNvCxnSpPr>
              <a:endCxn id="149" idx="6"/>
            </p:cNvCxnSpPr>
            <p:nvPr/>
          </p:nvCxnSpPr>
          <p:spPr>
            <a:xfrm>
              <a:off x="1390777" y="1711473"/>
              <a:ext cx="637800" cy="162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" name="Google Shape;182;p23"/>
            <p:cNvCxnSpPr/>
            <p:nvPr/>
          </p:nvCxnSpPr>
          <p:spPr>
            <a:xfrm>
              <a:off x="1985082" y="1727278"/>
              <a:ext cx="242400" cy="227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" name="Google Shape;183;p23"/>
            <p:cNvCxnSpPr/>
            <p:nvPr/>
          </p:nvCxnSpPr>
          <p:spPr>
            <a:xfrm>
              <a:off x="2227523" y="1954297"/>
              <a:ext cx="412800" cy="30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23"/>
            <p:cNvCxnSpPr>
              <a:endCxn id="153" idx="7"/>
            </p:cNvCxnSpPr>
            <p:nvPr/>
          </p:nvCxnSpPr>
          <p:spPr>
            <a:xfrm flipH="1" rot="10800000">
              <a:off x="2632657" y="1616253"/>
              <a:ext cx="503700" cy="3729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5" name="Google Shape;185;p23"/>
            <p:cNvCxnSpPr/>
            <p:nvPr/>
          </p:nvCxnSpPr>
          <p:spPr>
            <a:xfrm flipH="1" rot="10800000">
              <a:off x="2171501" y="1946446"/>
              <a:ext cx="54600" cy="230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6" name="Google Shape;186;p23"/>
            <p:cNvCxnSpPr>
              <a:endCxn id="150" idx="4"/>
            </p:cNvCxnSpPr>
            <p:nvPr/>
          </p:nvCxnSpPr>
          <p:spPr>
            <a:xfrm>
              <a:off x="2631337" y="1984641"/>
              <a:ext cx="31800" cy="2415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7" name="Google Shape;187;p23"/>
            <p:cNvCxnSpPr/>
            <p:nvPr/>
          </p:nvCxnSpPr>
          <p:spPr>
            <a:xfrm>
              <a:off x="2663272" y="2199467"/>
              <a:ext cx="291600" cy="344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8" name="Google Shape;188;p23"/>
            <p:cNvCxnSpPr>
              <a:endCxn id="156" idx="6"/>
            </p:cNvCxnSpPr>
            <p:nvPr/>
          </p:nvCxnSpPr>
          <p:spPr>
            <a:xfrm>
              <a:off x="2942905" y="2545565"/>
              <a:ext cx="287100" cy="108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9" name="Google Shape;189;p23"/>
            <p:cNvCxnSpPr>
              <a:stCxn id="155" idx="4"/>
            </p:cNvCxnSpPr>
            <p:nvPr/>
          </p:nvCxnSpPr>
          <p:spPr>
            <a:xfrm flipH="1" rot="10800000">
              <a:off x="2887404" y="2542815"/>
              <a:ext cx="67500" cy="297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0" name="Google Shape;190;p23"/>
            <p:cNvCxnSpPr>
              <a:stCxn id="155" idx="2"/>
            </p:cNvCxnSpPr>
            <p:nvPr/>
          </p:nvCxnSpPr>
          <p:spPr>
            <a:xfrm>
              <a:off x="2855904" y="2808615"/>
              <a:ext cx="431700" cy="24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" name="Google Shape;191;p23"/>
            <p:cNvCxnSpPr/>
            <p:nvPr/>
          </p:nvCxnSpPr>
          <p:spPr>
            <a:xfrm>
              <a:off x="3183894" y="2552013"/>
              <a:ext cx="109800" cy="2826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2" name="Google Shape;192;p23"/>
            <p:cNvCxnSpPr>
              <a:stCxn id="165" idx="2"/>
              <a:endCxn id="164" idx="6"/>
            </p:cNvCxnSpPr>
            <p:nvPr/>
          </p:nvCxnSpPr>
          <p:spPr>
            <a:xfrm>
              <a:off x="3437564" y="2877072"/>
              <a:ext cx="357600" cy="32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3" name="Google Shape;193;p23"/>
            <p:cNvCxnSpPr>
              <a:endCxn id="150" idx="6"/>
            </p:cNvCxnSpPr>
            <p:nvPr/>
          </p:nvCxnSpPr>
          <p:spPr>
            <a:xfrm flipH="1" rot="10800000">
              <a:off x="2365537" y="2194641"/>
              <a:ext cx="329100" cy="1062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4" name="Google Shape;194;p23"/>
            <p:cNvCxnSpPr>
              <a:stCxn id="152" idx="2"/>
            </p:cNvCxnSpPr>
            <p:nvPr/>
          </p:nvCxnSpPr>
          <p:spPr>
            <a:xfrm flipH="1" rot="10800000">
              <a:off x="1617835" y="2168861"/>
              <a:ext cx="550500" cy="254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Google Shape;195;p23"/>
            <p:cNvCxnSpPr>
              <a:stCxn id="151" idx="0"/>
            </p:cNvCxnSpPr>
            <p:nvPr/>
          </p:nvCxnSpPr>
          <p:spPr>
            <a:xfrm>
              <a:off x="1326666" y="2030511"/>
              <a:ext cx="73200" cy="3459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p23"/>
            <p:cNvCxnSpPr/>
            <p:nvPr/>
          </p:nvCxnSpPr>
          <p:spPr>
            <a:xfrm>
              <a:off x="2166969" y="2165971"/>
              <a:ext cx="205500" cy="137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" name="Google Shape;197;p23"/>
            <p:cNvCxnSpPr>
              <a:endCxn id="151" idx="4"/>
            </p:cNvCxnSpPr>
            <p:nvPr/>
          </p:nvCxnSpPr>
          <p:spPr>
            <a:xfrm flipH="1">
              <a:off x="1326666" y="1719411"/>
              <a:ext cx="73200" cy="374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" name="Google Shape;198;p23"/>
            <p:cNvCxnSpPr/>
            <p:nvPr/>
          </p:nvCxnSpPr>
          <p:spPr>
            <a:xfrm flipH="1" rot="10800000">
              <a:off x="2542954" y="3049372"/>
              <a:ext cx="38400" cy="1425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23"/>
            <p:cNvCxnSpPr/>
            <p:nvPr/>
          </p:nvCxnSpPr>
          <p:spPr>
            <a:xfrm flipH="1" rot="10800000">
              <a:off x="2290027" y="2296036"/>
              <a:ext cx="81300" cy="380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" name="Google Shape;200;p23"/>
            <p:cNvCxnSpPr>
              <a:stCxn id="162" idx="3"/>
              <a:endCxn id="155" idx="7"/>
            </p:cNvCxnSpPr>
            <p:nvPr/>
          </p:nvCxnSpPr>
          <p:spPr>
            <a:xfrm flipH="1" rot="10800000">
              <a:off x="2733467" y="2786422"/>
              <a:ext cx="176100" cy="182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1" name="Google Shape;201;p23"/>
            <p:cNvCxnSpPr>
              <a:endCxn id="163" idx="0"/>
            </p:cNvCxnSpPr>
            <p:nvPr/>
          </p:nvCxnSpPr>
          <p:spPr>
            <a:xfrm flipH="1" rot="10800000">
              <a:off x="2918865" y="3157147"/>
              <a:ext cx="124800" cy="4539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2" name="Google Shape;202;p23"/>
            <p:cNvCxnSpPr>
              <a:endCxn id="162" idx="7"/>
            </p:cNvCxnSpPr>
            <p:nvPr/>
          </p:nvCxnSpPr>
          <p:spPr>
            <a:xfrm flipH="1" rot="10800000">
              <a:off x="2581215" y="2924275"/>
              <a:ext cx="196800" cy="128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3" name="Google Shape;203;p23"/>
            <p:cNvCxnSpPr/>
            <p:nvPr/>
          </p:nvCxnSpPr>
          <p:spPr>
            <a:xfrm>
              <a:off x="2287051" y="2999443"/>
              <a:ext cx="304800" cy="558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4" name="Google Shape;204;p23"/>
            <p:cNvCxnSpPr>
              <a:endCxn id="163" idx="4"/>
            </p:cNvCxnSpPr>
            <p:nvPr/>
          </p:nvCxnSpPr>
          <p:spPr>
            <a:xfrm flipH="1">
              <a:off x="3043665" y="2819347"/>
              <a:ext cx="15600" cy="4008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5" name="Google Shape;205;p23"/>
            <p:cNvCxnSpPr>
              <a:stCxn id="159" idx="4"/>
            </p:cNvCxnSpPr>
            <p:nvPr/>
          </p:nvCxnSpPr>
          <p:spPr>
            <a:xfrm flipH="1" rot="10800000">
              <a:off x="1201274" y="2367265"/>
              <a:ext cx="195900" cy="7005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6" name="Google Shape;206;p23"/>
            <p:cNvCxnSpPr>
              <a:endCxn id="172" idx="6"/>
            </p:cNvCxnSpPr>
            <p:nvPr/>
          </p:nvCxnSpPr>
          <p:spPr>
            <a:xfrm>
              <a:off x="1219999" y="3726950"/>
              <a:ext cx="151200" cy="9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7" name="Google Shape;207;p23"/>
            <p:cNvCxnSpPr>
              <a:stCxn id="152" idx="0"/>
            </p:cNvCxnSpPr>
            <p:nvPr/>
          </p:nvCxnSpPr>
          <p:spPr>
            <a:xfrm>
              <a:off x="1649335" y="2391761"/>
              <a:ext cx="84300" cy="302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8" name="Google Shape;208;p23"/>
            <p:cNvCxnSpPr>
              <a:endCxn id="161" idx="4"/>
            </p:cNvCxnSpPr>
            <p:nvPr/>
          </p:nvCxnSpPr>
          <p:spPr>
            <a:xfrm flipH="1">
              <a:off x="1233090" y="3259250"/>
              <a:ext cx="10500" cy="500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9" name="Google Shape;209;p23"/>
            <p:cNvCxnSpPr>
              <a:endCxn id="175" idx="4"/>
            </p:cNvCxnSpPr>
            <p:nvPr/>
          </p:nvCxnSpPr>
          <p:spPr>
            <a:xfrm>
              <a:off x="1690420" y="3351685"/>
              <a:ext cx="46200" cy="197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0" name="Google Shape;210;p23"/>
            <p:cNvCxnSpPr/>
            <p:nvPr/>
          </p:nvCxnSpPr>
          <p:spPr>
            <a:xfrm flipH="1" rot="10800000">
              <a:off x="1690520" y="3016375"/>
              <a:ext cx="239700" cy="335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1" name="Google Shape;211;p23"/>
            <p:cNvCxnSpPr>
              <a:endCxn id="152" idx="6"/>
            </p:cNvCxnSpPr>
            <p:nvPr/>
          </p:nvCxnSpPr>
          <p:spPr>
            <a:xfrm>
              <a:off x="1398535" y="2374661"/>
              <a:ext cx="282300" cy="486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2" name="Google Shape;212;p23"/>
            <p:cNvCxnSpPr>
              <a:endCxn id="160" idx="6"/>
            </p:cNvCxnSpPr>
            <p:nvPr/>
          </p:nvCxnSpPr>
          <p:spPr>
            <a:xfrm flipH="1" rot="10800000">
              <a:off x="1909387" y="3000097"/>
              <a:ext cx="429300" cy="44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3" name="Google Shape;213;p23"/>
            <p:cNvCxnSpPr>
              <a:endCxn id="157" idx="5"/>
            </p:cNvCxnSpPr>
            <p:nvPr/>
          </p:nvCxnSpPr>
          <p:spPr>
            <a:xfrm>
              <a:off x="1724246" y="2662565"/>
              <a:ext cx="209400" cy="398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4" name="Google Shape;214;p23"/>
            <p:cNvCxnSpPr>
              <a:stCxn id="160" idx="4"/>
            </p:cNvCxnSpPr>
            <p:nvPr/>
          </p:nvCxnSpPr>
          <p:spPr>
            <a:xfrm rot="10800000">
              <a:off x="2294887" y="2662597"/>
              <a:ext cx="12300" cy="3690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5" name="Google Shape;215;p23"/>
            <p:cNvCxnSpPr>
              <a:stCxn id="147" idx="6"/>
              <a:endCxn id="151" idx="2"/>
            </p:cNvCxnSpPr>
            <p:nvPr/>
          </p:nvCxnSpPr>
          <p:spPr>
            <a:xfrm>
              <a:off x="718196" y="1710660"/>
              <a:ext cx="576900" cy="351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6" name="Google Shape;216;p23"/>
            <p:cNvCxnSpPr>
              <a:stCxn id="176" idx="2"/>
            </p:cNvCxnSpPr>
            <p:nvPr/>
          </p:nvCxnSpPr>
          <p:spPr>
            <a:xfrm flipH="1" rot="10800000">
              <a:off x="885686" y="3728535"/>
              <a:ext cx="347100" cy="1503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7" name="Google Shape;217;p23"/>
            <p:cNvCxnSpPr>
              <a:endCxn id="169" idx="3"/>
            </p:cNvCxnSpPr>
            <p:nvPr/>
          </p:nvCxnSpPr>
          <p:spPr>
            <a:xfrm flipH="1" rot="10800000">
              <a:off x="2200909" y="3416383"/>
              <a:ext cx="242700" cy="2346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8" name="Google Shape;218;p23"/>
            <p:cNvCxnSpPr>
              <a:endCxn id="173" idx="6"/>
            </p:cNvCxnSpPr>
            <p:nvPr/>
          </p:nvCxnSpPr>
          <p:spPr>
            <a:xfrm>
              <a:off x="1347298" y="3727131"/>
              <a:ext cx="296400" cy="95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9" name="Google Shape;219;p23"/>
            <p:cNvCxnSpPr/>
            <p:nvPr/>
          </p:nvCxnSpPr>
          <p:spPr>
            <a:xfrm flipH="1" rot="10800000">
              <a:off x="2463347" y="3127869"/>
              <a:ext cx="96900" cy="272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" name="Google Shape;220;p23"/>
            <p:cNvCxnSpPr/>
            <p:nvPr/>
          </p:nvCxnSpPr>
          <p:spPr>
            <a:xfrm flipH="1" rot="10800000">
              <a:off x="2155278" y="3975026"/>
              <a:ext cx="432000" cy="4491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" name="Google Shape;221;p23"/>
            <p:cNvCxnSpPr/>
            <p:nvPr/>
          </p:nvCxnSpPr>
          <p:spPr>
            <a:xfrm>
              <a:off x="2832465" y="3979458"/>
              <a:ext cx="68100" cy="86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" name="Google Shape;222;p23"/>
            <p:cNvCxnSpPr>
              <a:endCxn id="174" idx="5"/>
            </p:cNvCxnSpPr>
            <p:nvPr/>
          </p:nvCxnSpPr>
          <p:spPr>
            <a:xfrm>
              <a:off x="1609040" y="3822651"/>
              <a:ext cx="189900" cy="852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Google Shape;223;p23"/>
            <p:cNvCxnSpPr/>
            <p:nvPr/>
          </p:nvCxnSpPr>
          <p:spPr>
            <a:xfrm>
              <a:off x="2219420" y="3664904"/>
              <a:ext cx="365100" cy="3102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Google Shape;224;p23"/>
            <p:cNvCxnSpPr/>
            <p:nvPr/>
          </p:nvCxnSpPr>
          <p:spPr>
            <a:xfrm>
              <a:off x="2581387" y="3974926"/>
              <a:ext cx="260700" cy="45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Google Shape;225;p23"/>
            <p:cNvCxnSpPr/>
            <p:nvPr/>
          </p:nvCxnSpPr>
          <p:spPr>
            <a:xfrm flipH="1" rot="10800000">
              <a:off x="2836997" y="3608037"/>
              <a:ext cx="81900" cy="368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p23"/>
            <p:cNvCxnSpPr/>
            <p:nvPr/>
          </p:nvCxnSpPr>
          <p:spPr>
            <a:xfrm>
              <a:off x="3278654" y="2832979"/>
              <a:ext cx="193200" cy="450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Google Shape;227;p23"/>
            <p:cNvCxnSpPr>
              <a:endCxn id="177" idx="4"/>
            </p:cNvCxnSpPr>
            <p:nvPr/>
          </p:nvCxnSpPr>
          <p:spPr>
            <a:xfrm>
              <a:off x="1201622" y="3030836"/>
              <a:ext cx="49800" cy="2607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8" name="Google Shape;228;p23"/>
            <p:cNvCxnSpPr/>
            <p:nvPr/>
          </p:nvCxnSpPr>
          <p:spPr>
            <a:xfrm>
              <a:off x="1243553" y="3259382"/>
              <a:ext cx="447000" cy="924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9" name="Google Shape;229;p23"/>
            <p:cNvCxnSpPr>
              <a:endCxn id="173" idx="3"/>
            </p:cNvCxnSpPr>
            <p:nvPr/>
          </p:nvCxnSpPr>
          <p:spPr>
            <a:xfrm flipH="1">
              <a:off x="1589924" y="3516905"/>
              <a:ext cx="142500" cy="327900"/>
            </a:xfrm>
            <a:prstGeom prst="straightConnector1">
              <a:avLst/>
            </a:prstGeom>
            <a:noFill/>
            <a:ln cap="flat" cmpd="sng" w="237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30" name="Google Shape;230;p23"/>
          <p:cNvSpPr txBox="1"/>
          <p:nvPr>
            <p:ph idx="4294967295" type="body"/>
          </p:nvPr>
        </p:nvSpPr>
        <p:spPr>
          <a:xfrm>
            <a:off x="464225" y="4343525"/>
            <a:ext cx="22218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Actual Tokyo Rail Map</a:t>
            </a:r>
            <a:endParaRPr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231" name="Google Shape;231;p23"/>
          <p:cNvSpPr txBox="1"/>
          <p:nvPr>
            <p:ph idx="4294967295" type="body"/>
          </p:nvPr>
        </p:nvSpPr>
        <p:spPr>
          <a:xfrm>
            <a:off x="3527463" y="4343525"/>
            <a:ext cx="22218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Real Slime Mold Model</a:t>
            </a:r>
            <a:endParaRPr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232" name="Google Shape;232;p23"/>
          <p:cNvSpPr txBox="1"/>
          <p:nvPr>
            <p:ph idx="4294967295" type="body"/>
          </p:nvPr>
        </p:nvSpPr>
        <p:spPr>
          <a:xfrm>
            <a:off x="6259761" y="4343525"/>
            <a:ext cx="27561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Simulated Slime Mold Model</a:t>
            </a:r>
            <a:endParaRPr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/>
          </a:blip>
          <a:srcRect b="22764" l="1661" r="53194" t="6364"/>
          <a:stretch/>
        </p:blipFill>
        <p:spPr>
          <a:xfrm>
            <a:off x="3192387" y="1403990"/>
            <a:ext cx="2891975" cy="28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22764" l="52458" r="2397" t="6364"/>
          <a:stretch/>
        </p:blipFill>
        <p:spPr>
          <a:xfrm>
            <a:off x="129138" y="1403990"/>
            <a:ext cx="2891975" cy="284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4"/>
          <p:cNvPicPr preferRelativeResize="0"/>
          <p:nvPr/>
        </p:nvPicPr>
        <p:blipFill rotWithShape="1">
          <a:blip r:embed="rId3">
            <a:alphaModFix amt="25000"/>
          </a:blip>
          <a:srcRect b="6784" l="0" r="557" t="894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 txBox="1"/>
          <p:nvPr>
            <p:ph type="title"/>
          </p:nvPr>
        </p:nvSpPr>
        <p:spPr>
          <a:xfrm>
            <a:off x="2022750" y="1626000"/>
            <a:ext cx="50985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Thank You</a:t>
            </a:r>
            <a:endParaRPr sz="7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2102" l="2206" r="5098" t="18274"/>
          <a:stretch/>
        </p:blipFill>
        <p:spPr>
          <a:xfrm>
            <a:off x="3788475" y="1472714"/>
            <a:ext cx="5355525" cy="25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11700" y="1176550"/>
            <a:ext cx="3127500" cy="3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Inspired by neurons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Trainable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Adaptable for many tasks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Foundation of modern AI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4028275" y="1118858"/>
            <a:ext cx="7563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Input</a:t>
            </a:r>
            <a:endParaRPr sz="1500"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5408000" y="1118858"/>
            <a:ext cx="8616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Hidden</a:t>
            </a:r>
            <a:endParaRPr sz="1500"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8100825" y="1118850"/>
            <a:ext cx="8616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Out</a:t>
            </a:r>
            <a:r>
              <a:rPr lang="en" sz="1500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put</a:t>
            </a:r>
            <a:endParaRPr sz="1500"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6764669" y="1118858"/>
            <a:ext cx="861600" cy="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000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Hidden</a:t>
            </a:r>
            <a:endParaRPr sz="1500">
              <a:solidFill>
                <a:srgbClr val="000000"/>
              </a:solidFill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Emergent Behavior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1176550"/>
            <a:ext cx="3127500" cy="3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Individual agents follow simple rules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Decentralized decision making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Interactions produce complex behaviors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pic>
        <p:nvPicPr>
          <p:cNvPr id="83" name="Google Shape;83;p15" title="game-of-life-loop-cropped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3100" y="718872"/>
            <a:ext cx="5380899" cy="32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4953550" y="4039725"/>
            <a:ext cx="3000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Example: Cellular Automata (</a:t>
            </a:r>
            <a:r>
              <a:rPr lang="en" sz="13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Conway’s Game of Life)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Boids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76550"/>
            <a:ext cx="3127500" cy="3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Inspired by bird flocks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Each agent follows three rules: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○"/>
            </a:pPr>
            <a:r>
              <a:rPr lang="en" sz="1300">
                <a:latin typeface="Merriweather Light"/>
                <a:ea typeface="Merriweather Light"/>
                <a:cs typeface="Merriweather Light"/>
                <a:sym typeface="Merriweather Light"/>
              </a:rPr>
              <a:t>Separation</a:t>
            </a:r>
            <a:endParaRPr sz="13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○"/>
            </a:pPr>
            <a:r>
              <a:rPr lang="en" sz="1300">
                <a:latin typeface="Merriweather Light"/>
                <a:ea typeface="Merriweather Light"/>
                <a:cs typeface="Merriweather Light"/>
                <a:sym typeface="Merriweather Light"/>
              </a:rPr>
              <a:t>Alignment</a:t>
            </a:r>
            <a:endParaRPr sz="13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○"/>
            </a:pPr>
            <a:r>
              <a:rPr lang="en" sz="1300">
                <a:latin typeface="Merriweather Light"/>
                <a:ea typeface="Merriweather Light"/>
                <a:cs typeface="Merriweather Light"/>
                <a:sym typeface="Merriweather Light"/>
              </a:rPr>
              <a:t>Cohesion</a:t>
            </a:r>
            <a:endParaRPr sz="13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Flocking behavior emerges</a:t>
            </a:r>
            <a:endParaRPr sz="13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Applications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Animation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Merriweather Light"/>
              <a:buChar char="●"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Swarm Robotics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pic>
        <p:nvPicPr>
          <p:cNvPr id="91" name="Google Shape;91;p16" title="boids.gif"/>
          <p:cNvPicPr preferRelativeResize="0"/>
          <p:nvPr/>
        </p:nvPicPr>
        <p:blipFill rotWithShape="1">
          <a:blip r:embed="rId3">
            <a:alphaModFix/>
          </a:blip>
          <a:srcRect b="2707" l="0" r="0" t="2962"/>
          <a:stretch/>
        </p:blipFill>
        <p:spPr>
          <a:xfrm>
            <a:off x="3761650" y="2287700"/>
            <a:ext cx="5382350" cy="28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11567" l="5500" r="6781" t="0"/>
          <a:stretch/>
        </p:blipFill>
        <p:spPr>
          <a:xfrm>
            <a:off x="5739600" y="0"/>
            <a:ext cx="3404401" cy="22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b="0" l="17568" r="30838" t="11708"/>
          <a:stretch/>
        </p:blipFill>
        <p:spPr>
          <a:xfrm>
            <a:off x="3761650" y="0"/>
            <a:ext cx="2004198" cy="228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 title="abstract-network-connectivity-graphic-9a15sehjup1e98zl.png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flipH="1" rot="-146028">
            <a:off x="90098" y="246840"/>
            <a:ext cx="4440776" cy="464982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My Project</a:t>
            </a:r>
            <a:endParaRPr sz="3200"/>
          </a:p>
        </p:txBody>
      </p:sp>
      <p:sp>
        <p:nvSpPr>
          <p:cNvPr id="100" name="Google Shape;100;p17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Goal: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Create a system that is able to create and optimize a network to efficiently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connect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nodes.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Requirements: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Maintain connectivity between all nodes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Minimize total path length (Cost)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Minimize cost to get from one node to any other node using limited redundancy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Practical Applications</a:t>
            </a: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: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Communication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Networks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Logistics Infrastructure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Urban Planning of Utilities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Slime Mold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(Physarum polycephalum)</a:t>
            </a:r>
            <a:endParaRPr sz="2100"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Among the largest single celled organisms in the world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No brain or nervous system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Key Behaviors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Grows to find food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Able to 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reinforce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efficient paths to food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Retracts unused or inefficient connections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Avoids areas with bright light if possible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7275"/>
            <a:ext cx="4314199" cy="328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238200" y="4526550"/>
            <a:ext cx="26676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erriweather SemiBold"/>
                <a:ea typeface="Merriweather SemiBold"/>
                <a:cs typeface="Merriweather SemiBold"/>
                <a:sym typeface="Merriweather SemiBold"/>
              </a:rPr>
              <a:t>Slime Mold Solving Mazes</a:t>
            </a:r>
            <a:endParaRPr sz="150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8" y="12"/>
            <a:ext cx="4369700" cy="43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4">
            <a:alphaModFix/>
          </a:blip>
          <a:srcRect b="15448" l="21091" r="18788" t="7582"/>
          <a:stretch/>
        </p:blipFill>
        <p:spPr>
          <a:xfrm>
            <a:off x="4522453" y="1"/>
            <a:ext cx="4550798" cy="43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Tokyo Railway </a:t>
            </a:r>
            <a:r>
              <a:rPr lang="en"/>
              <a:t>Experiment</a:t>
            </a:r>
            <a:endParaRPr/>
          </a:p>
        </p:txBody>
      </p:sp>
      <p:sp>
        <p:nvSpPr>
          <p:cNvPr id="120" name="Google Shape;120;p20"/>
          <p:cNvSpPr txBox="1"/>
          <p:nvPr>
            <p:ph idx="2" type="body"/>
          </p:nvPr>
        </p:nvSpPr>
        <p:spPr>
          <a:xfrm>
            <a:off x="4879025" y="500925"/>
            <a:ext cx="3954000" cy="23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Food was placed on a map at each train station.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Light was projected onto the map to deter the mold from growing in certain areas (Oceans, Mountains).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 sample of slime mold was introduced onto the map, starting on Tokyo.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The slime mold grew until it had connected all of the food pieces.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1" name="Google Shape;121;p20"/>
          <p:cNvSpPr txBox="1"/>
          <p:nvPr>
            <p:ph idx="1" type="subTitle"/>
          </p:nvPr>
        </p:nvSpPr>
        <p:spPr>
          <a:xfrm>
            <a:off x="304800" y="1593225"/>
            <a:ext cx="3954000" cy="1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An e</a:t>
            </a:r>
            <a:r>
              <a:rPr lang="en">
                <a:latin typeface="Merriweather Light"/>
                <a:ea typeface="Merriweather Light"/>
                <a:cs typeface="Merriweather Light"/>
                <a:sym typeface="Merriweather Light"/>
              </a:rPr>
              <a:t>xperiment was conducted using a real specimen of slime mold to recreate the railway network around Tokyo.</a:t>
            </a:r>
            <a:endParaRPr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50539" l="0" r="50152" t="0"/>
          <a:stretch/>
        </p:blipFill>
        <p:spPr>
          <a:xfrm>
            <a:off x="376459" y="2879300"/>
            <a:ext cx="1970951" cy="2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0" r="50152" t="50539"/>
          <a:stretch/>
        </p:blipFill>
        <p:spPr>
          <a:xfrm>
            <a:off x="2515409" y="2879300"/>
            <a:ext cx="1970950" cy="2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50539" l="50678" r="0" t="0"/>
          <a:stretch/>
        </p:blipFill>
        <p:spPr>
          <a:xfrm>
            <a:off x="4654371" y="2879300"/>
            <a:ext cx="1950175" cy="2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50678" r="0" t="50539"/>
          <a:stretch/>
        </p:blipFill>
        <p:spPr>
          <a:xfrm>
            <a:off x="6772559" y="2879300"/>
            <a:ext cx="1950175" cy="2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Slime Mold Result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3208"/>
            <a:ext cx="9144000" cy="352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